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allpoint" panose="020B0604020202020204" charset="0"/>
      <p:regular r:id="rId10"/>
    </p:embeddedFont>
    <p:embeddedFont>
      <p:font typeface="Childos Arabic" panose="020B0604020202020204" charset="-78"/>
      <p:regular r:id="rId11"/>
    </p:embeddedFont>
    <p:embeddedFont>
      <p:font typeface="Dekko" panose="020B0604020202020204" charset="0"/>
      <p:regular r:id="rId12"/>
    </p:embeddedFont>
    <p:embeddedFont>
      <p:font typeface="Ink Free" panose="03080402000500000000" pitchFamily="66" charset="0"/>
      <p:regular r:id="rId13"/>
    </p:embeddedFont>
    <p:embeddedFont>
      <p:font typeface="Itim" panose="020B0604020202020204" charset="-34"/>
      <p:regular r:id="rId14"/>
    </p:embeddedFont>
    <p:embeddedFont>
      <p:font typeface="Sedgwick Av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2.sv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sv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3.png"/><Relationship Id="rId7" Type="http://schemas.openxmlformats.org/officeDocument/2006/relationships/image" Target="../media/image17.png"/><Relationship Id="rId12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sv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52.svg"/><Relationship Id="rId4" Type="http://schemas.openxmlformats.org/officeDocument/2006/relationships/image" Target="../media/image1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6953929"/>
            <a:ext cx="5153454" cy="3429389"/>
          </a:xfrm>
          <a:custGeom>
            <a:avLst/>
            <a:gdLst/>
            <a:ahLst/>
            <a:cxnLst/>
            <a:rect l="l" t="t" r="r" b="b"/>
            <a:pathLst>
              <a:path w="5153454" h="3429389">
                <a:moveTo>
                  <a:pt x="0" y="0"/>
                </a:moveTo>
                <a:lnTo>
                  <a:pt x="5153454" y="0"/>
                </a:lnTo>
                <a:lnTo>
                  <a:pt x="5153454" y="3429390"/>
                </a:lnTo>
                <a:lnTo>
                  <a:pt x="0" y="342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976154">
            <a:off x="3562182" y="-1361637"/>
            <a:ext cx="10389257" cy="13195479"/>
          </a:xfrm>
          <a:custGeom>
            <a:avLst/>
            <a:gdLst/>
            <a:ahLst/>
            <a:cxnLst/>
            <a:rect l="l" t="t" r="r" b="b"/>
            <a:pathLst>
              <a:path w="10389257" h="13195479">
                <a:moveTo>
                  <a:pt x="0" y="0"/>
                </a:moveTo>
                <a:lnTo>
                  <a:pt x="10389257" y="0"/>
                </a:lnTo>
                <a:lnTo>
                  <a:pt x="10389257" y="13195479"/>
                </a:lnTo>
                <a:lnTo>
                  <a:pt x="0" y="13195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487953" y="0"/>
            <a:ext cx="5800047" cy="4350035"/>
          </a:xfrm>
          <a:custGeom>
            <a:avLst/>
            <a:gdLst/>
            <a:ahLst/>
            <a:cxnLst/>
            <a:rect l="l" t="t" r="r" b="b"/>
            <a:pathLst>
              <a:path w="5800047" h="4350035">
                <a:moveTo>
                  <a:pt x="0" y="0"/>
                </a:moveTo>
                <a:lnTo>
                  <a:pt x="5800047" y="0"/>
                </a:lnTo>
                <a:lnTo>
                  <a:pt x="5800047" y="4350035"/>
                </a:lnTo>
                <a:lnTo>
                  <a:pt x="0" y="4350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577213" y="3816041"/>
            <a:ext cx="10678067" cy="3282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22"/>
              </a:lnSpc>
            </a:pPr>
            <a:r>
              <a:rPr lang="en-US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SEQ </a:t>
            </a:r>
            <a:r>
              <a:rPr lang="az-Latn-AZ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İ</a:t>
            </a:r>
            <a:r>
              <a:rPr lang="en-US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LƏ TƏKM</a:t>
            </a:r>
            <a:r>
              <a:rPr lang="az-Latn-AZ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İ</a:t>
            </a:r>
            <a:r>
              <a:rPr lang="en-US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LLƏŞD</a:t>
            </a:r>
            <a:r>
              <a:rPr lang="az-Latn-AZ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İ</a:t>
            </a:r>
            <a:r>
              <a:rPr lang="en-US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R</a:t>
            </a:r>
            <a:r>
              <a:rPr lang="az-Latn-AZ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 İ </a:t>
            </a:r>
            <a:r>
              <a:rPr lang="en-US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LM</a:t>
            </a:r>
            <a:r>
              <a:rPr lang="az-Latn-AZ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 İ </a:t>
            </a:r>
            <a:r>
              <a:rPr lang="en-US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Ş LOGLAMA HƏLLƏR</a:t>
            </a:r>
            <a:r>
              <a:rPr lang="az-Latn-AZ" sz="5800" spc="-127" dirty="0">
                <a:solidFill>
                  <a:srgbClr val="AF783C"/>
                </a:solidFill>
                <a:latin typeface="Sedgwick Ave"/>
                <a:ea typeface="Sedgwick Ave"/>
                <a:cs typeface="Sedgwick Ave"/>
                <a:sym typeface="Sedgwick Ave"/>
              </a:rPr>
              <a:t> İ</a:t>
            </a:r>
            <a:endParaRPr lang="en-US" sz="5800" spc="-127" dirty="0">
              <a:solidFill>
                <a:srgbClr val="AF783C"/>
              </a:solidFill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9" name="Freeform 9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3597954" y="5848747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59"/>
                </a:lnTo>
                <a:lnTo>
                  <a:pt x="1705687" y="3374559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306645" y="8373349"/>
            <a:ext cx="76747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Həsən Abbasov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1805">
            <a:off x="3683463" y="6287511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805">
            <a:off x="3668543" y="789480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805">
            <a:off x="3668543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1805">
            <a:off x="10021337" y="4680202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1805">
            <a:off x="10051177" y="6282390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31805">
            <a:off x="10084335" y="7911433"/>
            <a:ext cx="1454665" cy="1381115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4156" y="2017418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11545" y="1584689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Plan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4407404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601346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7591203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9001" y="4364882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9661" y="4933543"/>
            <a:ext cx="579211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 algn="l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SEQ İSTIFADƏ SSENARILƏRI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314" y="8165246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 algn="l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SEQ-IN ÜSTÜNLÜKLƏRI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8314" y="6511017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 algn="l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SEQ NƏDIR?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8314" y="4992659"/>
            <a:ext cx="5078987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 algn="l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LOGLAMA NƏDIR?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001" y="607183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6503" y="6527649"/>
            <a:ext cx="4988242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 algn="l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SEQ ILƏ BAŞLANĞIC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3922" y="7650315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2622" y="8106130"/>
            <a:ext cx="5809151" cy="5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233" lvl="1" indent="-326117" algn="l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CANLI DEMO VƏ NÜMUNƏLƏR</a:t>
            </a:r>
          </a:p>
        </p:txBody>
      </p:sp>
      <p:sp>
        <p:nvSpPr>
          <p:cNvPr id="25" name="Freeform 25"/>
          <p:cNvSpPr/>
          <p:nvPr/>
        </p:nvSpPr>
        <p:spPr>
          <a:xfrm rot="740594">
            <a:off x="15054852" y="2731486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00336" y="1079263"/>
            <a:ext cx="10656837" cy="216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 dirty="0" err="1">
                <a:solidFill>
                  <a:srgbClr val="00000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Loglama</a:t>
            </a:r>
            <a:r>
              <a:rPr lang="en-US" sz="12099" dirty="0">
                <a:solidFill>
                  <a:srgbClr val="00000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 </a:t>
            </a:r>
            <a:r>
              <a:rPr lang="en-US" sz="12099" dirty="0" err="1">
                <a:solidFill>
                  <a:srgbClr val="00000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nədir</a:t>
            </a:r>
            <a:r>
              <a:rPr lang="en-US" sz="12099" dirty="0">
                <a:solidFill>
                  <a:srgbClr val="00000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5090" y="5171453"/>
            <a:ext cx="10287328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Necə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ki,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bir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qaya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parçası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tarixi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bir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mumiyanı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günümüzə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qiymətli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bir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məlumat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kimi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daşıya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bilirsə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, biz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proqramçılar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da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obyektlərin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və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ya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hadisələrin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təbiətində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olan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təbii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iz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mexanizmlərini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iradəmizlə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proqramlarımıza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işləyərək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sistemin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işini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addım-addım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qeyd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altına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alır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və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bu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əməliyyatı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"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Hesabatlama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"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və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ya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başqa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sözlə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"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Loglama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"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adlandıraraq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,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proqramın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bugünkü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işini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sabahlara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məlumat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olaraq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3027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daşıyırıq</a:t>
            </a:r>
            <a:r>
              <a:rPr lang="en-US" sz="3027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185090" y="3083243"/>
            <a:ext cx="1065683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20202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Niyə</a:t>
            </a:r>
            <a:r>
              <a:rPr lang="en-US" sz="8000" dirty="0">
                <a:solidFill>
                  <a:srgbClr val="20202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 </a:t>
            </a:r>
            <a:r>
              <a:rPr lang="en-US" sz="8000" dirty="0" err="1">
                <a:solidFill>
                  <a:srgbClr val="20202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loglama</a:t>
            </a:r>
            <a:r>
              <a:rPr lang="en-US" sz="8000" dirty="0">
                <a:solidFill>
                  <a:srgbClr val="20202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14411">
            <a:off x="696085" y="1031577"/>
            <a:ext cx="9498257" cy="13605495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9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33606">
            <a:off x="11963571" y="8874037"/>
            <a:ext cx="4838553" cy="955614"/>
          </a:xfrm>
          <a:custGeom>
            <a:avLst/>
            <a:gdLst/>
            <a:ahLst/>
            <a:cxnLst/>
            <a:rect l="l" t="t" r="r" b="b"/>
            <a:pathLst>
              <a:path w="4838553" h="955614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39586">
            <a:off x="10787826" y="1179369"/>
            <a:ext cx="5854353" cy="826818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770" y="48203"/>
              <a:ext cx="3142190" cy="3592604"/>
            </a:xfrm>
            <a:custGeom>
              <a:avLst/>
              <a:gdLst/>
              <a:ahLst/>
              <a:cxnLst/>
              <a:rect l="l" t="t" r="r" b="b"/>
              <a:pathLst>
                <a:path w="3142190" h="3592604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6"/>
              <a:stretch>
                <a:fillRect t="-17576" b="-175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10440318">
            <a:off x="15175589" y="537318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325812">
            <a:off x="5297018" y="1478122"/>
            <a:ext cx="667579" cy="5321282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46426" y="5639224"/>
            <a:ext cx="7397574" cy="19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617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Seq, strukturlaşdırılmış log məlumatlarını toplamaq, analiz etmək və vizuallaşdırmaq üçün güclü bir vasitədir.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563" y="2326362"/>
            <a:ext cx="8115300" cy="207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 dirty="0">
                <a:solidFill>
                  <a:srgbClr val="00000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Seq </a:t>
            </a:r>
            <a:r>
              <a:rPr lang="en-US" sz="12099" dirty="0" err="1">
                <a:solidFill>
                  <a:srgbClr val="00000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Nədir</a:t>
            </a:r>
            <a:r>
              <a:rPr lang="en-US" sz="12099" dirty="0">
                <a:solidFill>
                  <a:srgbClr val="000000"/>
                </a:solidFill>
                <a:latin typeface="Ink Free" panose="03080402000500000000" pitchFamily="66" charset="0"/>
                <a:ea typeface="Dekko"/>
                <a:cs typeface="Dekko"/>
                <a:sym typeface="Dekko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 rot="-461096">
            <a:off x="11178379" y="7793201"/>
            <a:ext cx="5983013" cy="11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SEQ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106722" flipH="1">
            <a:off x="-532289" y="298528"/>
            <a:ext cx="5107357" cy="5137400"/>
          </a:xfrm>
          <a:custGeom>
            <a:avLst/>
            <a:gdLst/>
            <a:ahLst/>
            <a:cxnLst/>
            <a:rect l="l" t="t" r="r" b="b"/>
            <a:pathLst>
              <a:path w="5107357" h="5137400">
                <a:moveTo>
                  <a:pt x="5107357" y="0"/>
                </a:moveTo>
                <a:lnTo>
                  <a:pt x="0" y="0"/>
                </a:lnTo>
                <a:lnTo>
                  <a:pt x="0" y="5137400"/>
                </a:lnTo>
                <a:lnTo>
                  <a:pt x="5107357" y="5137400"/>
                </a:lnTo>
                <a:lnTo>
                  <a:pt x="51073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161473" flipH="1">
            <a:off x="9061362" y="109664"/>
            <a:ext cx="4642176" cy="4669483"/>
          </a:xfrm>
          <a:custGeom>
            <a:avLst/>
            <a:gdLst/>
            <a:ahLst/>
            <a:cxnLst/>
            <a:rect l="l" t="t" r="r" b="b"/>
            <a:pathLst>
              <a:path w="4642176" h="4669483">
                <a:moveTo>
                  <a:pt x="4642176" y="0"/>
                </a:moveTo>
                <a:lnTo>
                  <a:pt x="0" y="0"/>
                </a:lnTo>
                <a:lnTo>
                  <a:pt x="0" y="4669483"/>
                </a:lnTo>
                <a:lnTo>
                  <a:pt x="4642176" y="4669483"/>
                </a:lnTo>
                <a:lnTo>
                  <a:pt x="464217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5633" flipH="1">
            <a:off x="6554137" y="4987898"/>
            <a:ext cx="6730844" cy="6770437"/>
          </a:xfrm>
          <a:custGeom>
            <a:avLst/>
            <a:gdLst/>
            <a:ahLst/>
            <a:cxnLst/>
            <a:rect l="l" t="t" r="r" b="b"/>
            <a:pathLst>
              <a:path w="6730844" h="6770437">
                <a:moveTo>
                  <a:pt x="6730844" y="0"/>
                </a:moveTo>
                <a:lnTo>
                  <a:pt x="0" y="0"/>
                </a:lnTo>
                <a:lnTo>
                  <a:pt x="0" y="6770437"/>
                </a:lnTo>
                <a:lnTo>
                  <a:pt x="6730844" y="6770437"/>
                </a:lnTo>
                <a:lnTo>
                  <a:pt x="673084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200297">
            <a:off x="4585278" y="788544"/>
            <a:ext cx="4677617" cy="4663999"/>
          </a:xfrm>
          <a:custGeom>
            <a:avLst/>
            <a:gdLst/>
            <a:ahLst/>
            <a:cxnLst/>
            <a:rect l="l" t="t" r="r" b="b"/>
            <a:pathLst>
              <a:path w="4677617" h="4663999">
                <a:moveTo>
                  <a:pt x="0" y="0"/>
                </a:moveTo>
                <a:lnTo>
                  <a:pt x="4677617" y="0"/>
                </a:lnTo>
                <a:lnTo>
                  <a:pt x="4677617" y="4664000"/>
                </a:lnTo>
                <a:lnTo>
                  <a:pt x="0" y="466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86635">
            <a:off x="463870" y="5228024"/>
            <a:ext cx="5641683" cy="5625259"/>
          </a:xfrm>
          <a:custGeom>
            <a:avLst/>
            <a:gdLst/>
            <a:ahLst/>
            <a:cxnLst/>
            <a:rect l="l" t="t" r="r" b="b"/>
            <a:pathLst>
              <a:path w="5641683" h="5625259">
                <a:moveTo>
                  <a:pt x="0" y="0"/>
                </a:moveTo>
                <a:lnTo>
                  <a:pt x="5641684" y="0"/>
                </a:lnTo>
                <a:lnTo>
                  <a:pt x="5641684" y="5625259"/>
                </a:lnTo>
                <a:lnTo>
                  <a:pt x="0" y="5625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53273" flipH="1">
            <a:off x="13285793" y="5589258"/>
            <a:ext cx="4874119" cy="4902790"/>
          </a:xfrm>
          <a:custGeom>
            <a:avLst/>
            <a:gdLst/>
            <a:ahLst/>
            <a:cxnLst/>
            <a:rect l="l" t="t" r="r" b="b"/>
            <a:pathLst>
              <a:path w="4874119" h="4902790">
                <a:moveTo>
                  <a:pt x="4874119" y="0"/>
                </a:moveTo>
                <a:lnTo>
                  <a:pt x="0" y="0"/>
                </a:lnTo>
                <a:lnTo>
                  <a:pt x="0" y="4902790"/>
                </a:lnTo>
                <a:lnTo>
                  <a:pt x="4874119" y="4902790"/>
                </a:lnTo>
                <a:lnTo>
                  <a:pt x="487411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289232" y="0"/>
            <a:ext cx="6011145" cy="5993645"/>
          </a:xfrm>
          <a:custGeom>
            <a:avLst/>
            <a:gdLst/>
            <a:ahLst/>
            <a:cxnLst/>
            <a:rect l="l" t="t" r="r" b="b"/>
            <a:pathLst>
              <a:path w="6011145" h="5993645">
                <a:moveTo>
                  <a:pt x="0" y="0"/>
                </a:moveTo>
                <a:lnTo>
                  <a:pt x="6011144" y="0"/>
                </a:lnTo>
                <a:lnTo>
                  <a:pt x="6011144" y="5993645"/>
                </a:lnTo>
                <a:lnTo>
                  <a:pt x="0" y="599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 rot="580965">
            <a:off x="9607949" y="1371752"/>
            <a:ext cx="3626129" cy="188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3"/>
              </a:lnSpc>
            </a:pPr>
            <a:r>
              <a:rPr lang="en-US" sz="381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İstifadəçi Dostu: Asan və intuitiv interfeys.</a:t>
            </a:r>
          </a:p>
        </p:txBody>
      </p:sp>
      <p:sp>
        <p:nvSpPr>
          <p:cNvPr id="11" name="TextBox 11"/>
          <p:cNvSpPr txBox="1"/>
          <p:nvPr/>
        </p:nvSpPr>
        <p:spPr>
          <a:xfrm rot="609982">
            <a:off x="14152257" y="1401995"/>
            <a:ext cx="3841155" cy="339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Sürət və Performans: Böyük log məlumatlarını sürətli emal.</a:t>
            </a:r>
          </a:p>
        </p:txBody>
      </p:sp>
      <p:sp>
        <p:nvSpPr>
          <p:cNvPr id="12" name="TextBox 12"/>
          <p:cNvSpPr txBox="1"/>
          <p:nvPr/>
        </p:nvSpPr>
        <p:spPr>
          <a:xfrm rot="580965">
            <a:off x="-55224" y="1674999"/>
            <a:ext cx="4127723" cy="232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3544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Vizuallaşdırma: Log məlumatlarının asan analizi üçün qrafik vasitələr.</a:t>
            </a:r>
          </a:p>
        </p:txBody>
      </p:sp>
      <p:sp>
        <p:nvSpPr>
          <p:cNvPr id="13" name="TextBox 13"/>
          <p:cNvSpPr txBox="1"/>
          <p:nvPr/>
        </p:nvSpPr>
        <p:spPr>
          <a:xfrm rot="-550498">
            <a:off x="5107585" y="2156661"/>
            <a:ext cx="3706705" cy="203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Təkmilləşdirilmiş Sorğulama: LINQ bənzəri sorğu dili.</a:t>
            </a:r>
          </a:p>
        </p:txBody>
      </p:sp>
      <p:sp>
        <p:nvSpPr>
          <p:cNvPr id="14" name="TextBox 14"/>
          <p:cNvSpPr txBox="1"/>
          <p:nvPr/>
        </p:nvSpPr>
        <p:spPr>
          <a:xfrm rot="-688703">
            <a:off x="7162979" y="6734386"/>
            <a:ext cx="5394713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5019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SEQ’in</a:t>
            </a:r>
            <a:r>
              <a:rPr lang="en-US" sz="501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</a:p>
          <a:p>
            <a:pPr algn="ctr">
              <a:lnSpc>
                <a:spcPts val="6575"/>
              </a:lnSpc>
            </a:pPr>
            <a:r>
              <a:rPr lang="az-Latn-AZ" sz="501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ə</a:t>
            </a:r>
            <a:r>
              <a:rPr lang="en-US" sz="5019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sas</a:t>
            </a:r>
            <a:r>
              <a:rPr lang="en-US" sz="501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5019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Xüsusiyyətləri</a:t>
            </a:r>
            <a:r>
              <a:rPr lang="en-US" sz="501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5019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və</a:t>
            </a:r>
            <a:r>
              <a:rPr lang="en-US" sz="501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5019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üstünlükləri</a:t>
            </a:r>
            <a:endParaRPr lang="en-US" sz="5019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 rot="609222">
            <a:off x="1140375" y="6536238"/>
            <a:ext cx="4295290" cy="339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Entegrasiya: Müxtəlif log mənbələri və alətlərlə inteqrasiya.</a:t>
            </a:r>
          </a:p>
        </p:txBody>
      </p:sp>
      <p:sp>
        <p:nvSpPr>
          <p:cNvPr id="16" name="TextBox 16"/>
          <p:cNvSpPr txBox="1"/>
          <p:nvPr/>
        </p:nvSpPr>
        <p:spPr>
          <a:xfrm rot="-294979">
            <a:off x="13748879" y="6665374"/>
            <a:ext cx="3945290" cy="268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</a:pPr>
            <a:r>
              <a:rPr lang="en-US" sz="409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Rahat İntegrasiya:   Müxtəlif proqramlaşdırma dilləri ilə uyğun.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95994">
            <a:off x="33885" y="5919435"/>
            <a:ext cx="4161618" cy="4114800"/>
          </a:xfrm>
          <a:custGeom>
            <a:avLst/>
            <a:gdLst/>
            <a:ahLst/>
            <a:cxnLst/>
            <a:rect l="l" t="t" r="r" b="b"/>
            <a:pathLst>
              <a:path w="4161618" h="4114800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10744">
            <a:off x="6465567" y="762080"/>
            <a:ext cx="5356866" cy="8358732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6" y="0"/>
                </a:lnTo>
                <a:lnTo>
                  <a:pt x="5356866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1884">
            <a:off x="640717" y="1189372"/>
            <a:ext cx="5356866" cy="8358732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6" y="0"/>
                </a:lnTo>
                <a:lnTo>
                  <a:pt x="5356866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44601">
            <a:off x="12299660" y="1660028"/>
            <a:ext cx="5356866" cy="8358732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5" y="0"/>
                </a:lnTo>
                <a:lnTo>
                  <a:pt x="5356865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6783">
            <a:off x="13190034" y="6818132"/>
            <a:ext cx="4008106" cy="2535127"/>
          </a:xfrm>
          <a:custGeom>
            <a:avLst/>
            <a:gdLst/>
            <a:ahLst/>
            <a:cxnLst/>
            <a:rect l="l" t="t" r="r" b="b"/>
            <a:pathLst>
              <a:path w="4008106" h="2535127">
                <a:moveTo>
                  <a:pt x="0" y="0"/>
                </a:moveTo>
                <a:lnTo>
                  <a:pt x="4008106" y="0"/>
                </a:lnTo>
                <a:lnTo>
                  <a:pt x="4008106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 rot="14183">
            <a:off x="7148261" y="4839808"/>
            <a:ext cx="4045801" cy="345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0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İnkişaf etdiricilər üçün performans izləmə və səhv tapma. Bu ssenari, kod optimallaşdırılması və problemlərin erkən aşkar edilməsi üçün istifadə olunur.</a:t>
            </a:r>
          </a:p>
        </p:txBody>
      </p:sp>
      <p:sp>
        <p:nvSpPr>
          <p:cNvPr id="9" name="Freeform 9"/>
          <p:cNvSpPr/>
          <p:nvPr/>
        </p:nvSpPr>
        <p:spPr>
          <a:xfrm>
            <a:off x="12923631" y="492247"/>
            <a:ext cx="1270914" cy="1629377"/>
          </a:xfrm>
          <a:custGeom>
            <a:avLst/>
            <a:gdLst/>
            <a:ahLst/>
            <a:cxnLst/>
            <a:rect l="l" t="t" r="r" b="b"/>
            <a:pathLst>
              <a:path w="1270914" h="1629377">
                <a:moveTo>
                  <a:pt x="0" y="0"/>
                </a:moveTo>
                <a:lnTo>
                  <a:pt x="1270914" y="0"/>
                </a:lnTo>
                <a:lnTo>
                  <a:pt x="1270914" y="1629377"/>
                </a:lnTo>
                <a:lnTo>
                  <a:pt x="0" y="1629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65272">
            <a:off x="7139270" y="8313822"/>
            <a:ext cx="1270914" cy="1629377"/>
          </a:xfrm>
          <a:custGeom>
            <a:avLst/>
            <a:gdLst/>
            <a:ahLst/>
            <a:cxnLst/>
            <a:rect l="l" t="t" r="r" b="b"/>
            <a:pathLst>
              <a:path w="1270914" h="1629377">
                <a:moveTo>
                  <a:pt x="0" y="0"/>
                </a:moveTo>
                <a:lnTo>
                  <a:pt x="1270914" y="0"/>
                </a:lnTo>
                <a:lnTo>
                  <a:pt x="1270914" y="1629377"/>
                </a:lnTo>
                <a:lnTo>
                  <a:pt x="0" y="1629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692795" flipH="1">
            <a:off x="-4008865" y="388970"/>
            <a:ext cx="6105988" cy="2231461"/>
          </a:xfrm>
          <a:custGeom>
            <a:avLst/>
            <a:gdLst/>
            <a:ahLst/>
            <a:cxnLst/>
            <a:rect l="l" t="t" r="r" b="b"/>
            <a:pathLst>
              <a:path w="6105988" h="2231461">
                <a:moveTo>
                  <a:pt x="6105988" y="0"/>
                </a:moveTo>
                <a:lnTo>
                  <a:pt x="0" y="0"/>
                </a:lnTo>
                <a:lnTo>
                  <a:pt x="0" y="2231461"/>
                </a:lnTo>
                <a:lnTo>
                  <a:pt x="6105988" y="2231461"/>
                </a:lnTo>
                <a:lnTo>
                  <a:pt x="610598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 rot="20098">
            <a:off x="13019282" y="4620133"/>
            <a:ext cx="4045801" cy="345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0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Təhlükəsizlik mütəxəssisləri üçün analiz və nəzarət. Bu ssenari, potensial təhlükələri aşkarlamaq və zərərsizləşdirmək üçün istifadə olunur.</a:t>
            </a:r>
          </a:p>
        </p:txBody>
      </p:sp>
      <p:sp>
        <p:nvSpPr>
          <p:cNvPr id="13" name="TextBox 13"/>
          <p:cNvSpPr txBox="1"/>
          <p:nvPr/>
        </p:nvSpPr>
        <p:spPr>
          <a:xfrm rot="-26897">
            <a:off x="1184211" y="2045584"/>
            <a:ext cx="464525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5"/>
              </a:lnSpc>
            </a:pPr>
            <a:r>
              <a:rPr lang="en-US" sz="5968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əməliyyat</a:t>
            </a:r>
            <a:r>
              <a:rPr lang="en-US" sz="5968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5968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və</a:t>
            </a:r>
            <a:r>
              <a:rPr lang="en-US" sz="5968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</a:p>
          <a:p>
            <a:pPr algn="ctr">
              <a:lnSpc>
                <a:spcPts val="8355"/>
              </a:lnSpc>
              <a:spcBef>
                <a:spcPct val="0"/>
              </a:spcBef>
            </a:pPr>
            <a:r>
              <a:rPr lang="az-Latn-AZ" sz="5968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</a:t>
            </a:r>
            <a:r>
              <a:rPr lang="en-US" sz="5968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axım</a:t>
            </a:r>
            <a:endParaRPr lang="en-US" sz="5968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14" name="TextBox 14"/>
          <p:cNvSpPr txBox="1"/>
          <p:nvPr/>
        </p:nvSpPr>
        <p:spPr>
          <a:xfrm rot="-32617">
            <a:off x="1296249" y="4793300"/>
            <a:ext cx="4045801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0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Sistem adminləri üçün tətbiq və infrastruktur nəzarəti. Bu ssenari, sistemlərin stabil və effektiv işləməsini təmin etmək üçün vacibdir.</a:t>
            </a:r>
          </a:p>
        </p:txBody>
      </p:sp>
      <p:sp>
        <p:nvSpPr>
          <p:cNvPr id="15" name="TextBox 15"/>
          <p:cNvSpPr txBox="1"/>
          <p:nvPr/>
        </p:nvSpPr>
        <p:spPr>
          <a:xfrm rot="25415">
            <a:off x="6719418" y="-35186"/>
            <a:ext cx="4903487" cy="219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5E17EB"/>
                </a:solidFill>
                <a:latin typeface="Dekko"/>
                <a:ea typeface="Dekko"/>
                <a:cs typeface="Dekko"/>
                <a:sym typeface="Dekko"/>
              </a:rPr>
              <a:t>Seq İstifadə Ssenariləri</a:t>
            </a:r>
          </a:p>
        </p:txBody>
      </p:sp>
      <p:sp>
        <p:nvSpPr>
          <p:cNvPr id="16" name="TextBox 16"/>
          <p:cNvSpPr txBox="1"/>
          <p:nvPr/>
        </p:nvSpPr>
        <p:spPr>
          <a:xfrm rot="12469">
            <a:off x="12590439" y="2766932"/>
            <a:ext cx="4903487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Təhlükəsizlik</a:t>
            </a:r>
          </a:p>
        </p:txBody>
      </p:sp>
      <p:sp>
        <p:nvSpPr>
          <p:cNvPr id="17" name="TextBox 17"/>
          <p:cNvSpPr txBox="1"/>
          <p:nvPr/>
        </p:nvSpPr>
        <p:spPr>
          <a:xfrm rot="25415">
            <a:off x="6879833" y="2719406"/>
            <a:ext cx="4582656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Proqram Təkmilləşdirmə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4554" y="3396440"/>
            <a:ext cx="7919446" cy="5861860"/>
          </a:xfrm>
          <a:custGeom>
            <a:avLst/>
            <a:gdLst/>
            <a:ahLst/>
            <a:cxnLst/>
            <a:rect l="l" t="t" r="r" b="b"/>
            <a:pathLst>
              <a:path w="7919446" h="5861860">
                <a:moveTo>
                  <a:pt x="0" y="0"/>
                </a:moveTo>
                <a:lnTo>
                  <a:pt x="7919446" y="0"/>
                </a:lnTo>
                <a:lnTo>
                  <a:pt x="7919446" y="5861860"/>
                </a:lnTo>
                <a:lnTo>
                  <a:pt x="0" y="586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66083" y="3803403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38028" y="3396440"/>
            <a:ext cx="8009525" cy="5928535"/>
          </a:xfrm>
          <a:custGeom>
            <a:avLst/>
            <a:gdLst/>
            <a:ahLst/>
            <a:cxnLst/>
            <a:rect l="l" t="t" r="r" b="b"/>
            <a:pathLst>
              <a:path w="8009525" h="5928535">
                <a:moveTo>
                  <a:pt x="0" y="0"/>
                </a:moveTo>
                <a:lnTo>
                  <a:pt x="8009525" y="0"/>
                </a:lnTo>
                <a:lnTo>
                  <a:pt x="8009525" y="5928535"/>
                </a:lnTo>
                <a:lnTo>
                  <a:pt x="0" y="592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588" y="3870078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29631">
            <a:off x="3641029" y="3671789"/>
            <a:ext cx="4620611" cy="1318974"/>
          </a:xfrm>
          <a:custGeom>
            <a:avLst/>
            <a:gdLst/>
            <a:ahLst/>
            <a:cxnLst/>
            <a:rect l="l" t="t" r="r" b="b"/>
            <a:pathLst>
              <a:path w="4620611" h="1318974">
                <a:moveTo>
                  <a:pt x="0" y="0"/>
                </a:moveTo>
                <a:lnTo>
                  <a:pt x="4620611" y="0"/>
                </a:lnTo>
                <a:lnTo>
                  <a:pt x="4620611" y="1318975"/>
                </a:lnTo>
                <a:lnTo>
                  <a:pt x="0" y="131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29631">
            <a:off x="10969402" y="3576485"/>
            <a:ext cx="6237431" cy="1780503"/>
          </a:xfrm>
          <a:custGeom>
            <a:avLst/>
            <a:gdLst/>
            <a:ahLst/>
            <a:cxnLst/>
            <a:rect l="l" t="t" r="r" b="b"/>
            <a:pathLst>
              <a:path w="6237431" h="1780503">
                <a:moveTo>
                  <a:pt x="0" y="0"/>
                </a:moveTo>
                <a:lnTo>
                  <a:pt x="6237431" y="0"/>
                </a:lnTo>
                <a:lnTo>
                  <a:pt x="6237431" y="1780503"/>
                </a:lnTo>
                <a:lnTo>
                  <a:pt x="0" y="1780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24554" y="722084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062918" y="1441203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350158" y="7385509"/>
            <a:ext cx="6587387" cy="835357"/>
          </a:xfrm>
          <a:custGeom>
            <a:avLst/>
            <a:gdLst/>
            <a:ahLst/>
            <a:cxnLst/>
            <a:rect l="l" t="t" r="r" b="b"/>
            <a:pathLst>
              <a:path w="6587387" h="835357">
                <a:moveTo>
                  <a:pt x="0" y="0"/>
                </a:moveTo>
                <a:lnTo>
                  <a:pt x="6587388" y="0"/>
                </a:lnTo>
                <a:lnTo>
                  <a:pt x="6587388" y="835357"/>
                </a:lnTo>
                <a:lnTo>
                  <a:pt x="0" y="8353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29204" y="5944978"/>
            <a:ext cx="6280057" cy="2578883"/>
          </a:xfrm>
          <a:custGeom>
            <a:avLst/>
            <a:gdLst/>
            <a:ahLst/>
            <a:cxnLst/>
            <a:rect l="l" t="t" r="r" b="b"/>
            <a:pathLst>
              <a:path w="6280057" h="2578883">
                <a:moveTo>
                  <a:pt x="0" y="0"/>
                </a:moveTo>
                <a:lnTo>
                  <a:pt x="6280057" y="0"/>
                </a:lnTo>
                <a:lnTo>
                  <a:pt x="6280057" y="2578883"/>
                </a:lnTo>
                <a:lnTo>
                  <a:pt x="0" y="25788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166974" y="4047636"/>
            <a:ext cx="584228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Log Mənbələri əlavə Etmə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50158" y="496578"/>
            <a:ext cx="13925345" cy="234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8"/>
              </a:lnSpc>
              <a:spcBef>
                <a:spcPct val="0"/>
              </a:spcBef>
            </a:pPr>
            <a:r>
              <a:rPr lang="en-US" sz="13677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Seq ilə Başlanğıc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66083" y="5534594"/>
            <a:ext cx="5417116" cy="8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574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Windows, Linux və Docker üzərində asan quraşdırma.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66083" y="3713676"/>
            <a:ext cx="5793936" cy="1037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Quraşdırma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5667" y="5277419"/>
            <a:ext cx="584228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F783C"/>
                </a:solidFill>
                <a:latin typeface="Dekko"/>
                <a:ea typeface="Dekko"/>
                <a:cs typeface="Dekko"/>
                <a:sym typeface="Dekko"/>
              </a:rPr>
              <a:t>Logların Seq-ə göndərilməsi üçün nümunə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171973">
            <a:off x="5577839" y="2920167"/>
            <a:ext cx="7156588" cy="346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Thanks!</a:t>
            </a:r>
          </a:p>
        </p:txBody>
      </p:sp>
      <p:sp>
        <p:nvSpPr>
          <p:cNvPr id="5" name="TextBox 5"/>
          <p:cNvSpPr txBox="1"/>
          <p:nvPr/>
        </p:nvSpPr>
        <p:spPr>
          <a:xfrm rot="171973">
            <a:off x="6363792" y="7196477"/>
            <a:ext cx="5562409" cy="18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dirty="0" err="1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Mənbə</a:t>
            </a:r>
            <a:r>
              <a:rPr lang="en-US" sz="2099" dirty="0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: https://www.gencayyildiz.com/blog/asp-net-core-3-0-logging/</a:t>
            </a:r>
          </a:p>
          <a:p>
            <a:pPr algn="ctr">
              <a:lnSpc>
                <a:spcPts val="2939"/>
              </a:lnSpc>
            </a:pPr>
            <a:r>
              <a:rPr lang="en-US" sz="2099" dirty="0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&amp;</a:t>
            </a:r>
          </a:p>
          <a:p>
            <a:pPr algn="ctr">
              <a:lnSpc>
                <a:spcPts val="2939"/>
              </a:lnSpc>
            </a:pPr>
            <a:r>
              <a:rPr lang="en-US" sz="2099" dirty="0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https://datalust.co/seq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2099" dirty="0">
              <a:solidFill>
                <a:srgbClr val="000000"/>
              </a:solidFill>
              <a:latin typeface="Childos Arabic"/>
              <a:ea typeface="Childos Arabic"/>
              <a:cs typeface="Childos Arabic"/>
              <a:sym typeface="Childos Arabic"/>
            </a:endParaRPr>
          </a:p>
        </p:txBody>
      </p:sp>
      <p:sp>
        <p:nvSpPr>
          <p:cNvPr id="6" name="Freeform 6"/>
          <p:cNvSpPr/>
          <p:nvPr/>
        </p:nvSpPr>
        <p:spPr>
          <a:xfrm rot="137152">
            <a:off x="3720539" y="6812287"/>
            <a:ext cx="2829761" cy="2686683"/>
          </a:xfrm>
          <a:custGeom>
            <a:avLst/>
            <a:gdLst/>
            <a:ahLst/>
            <a:cxnLst/>
            <a:rect l="l" t="t" r="r" b="b"/>
            <a:pathLst>
              <a:path w="2829761" h="2686683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671662">
            <a:off x="4402112" y="7257625"/>
            <a:ext cx="1466614" cy="1402617"/>
          </a:xfrm>
          <a:custGeom>
            <a:avLst/>
            <a:gdLst/>
            <a:ahLst/>
            <a:cxnLst/>
            <a:rect l="l" t="t" r="r" b="b"/>
            <a:pathLst>
              <a:path w="1466614" h="1402617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979119" y="3968022"/>
            <a:ext cx="1221857" cy="2061415"/>
          </a:xfrm>
          <a:custGeom>
            <a:avLst/>
            <a:gdLst/>
            <a:ahLst/>
            <a:cxnLst/>
            <a:rect l="l" t="t" r="r" b="b"/>
            <a:pathLst>
              <a:path w="1221857" h="2061415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299048" y="6029437"/>
            <a:ext cx="964181" cy="1626686"/>
          </a:xfrm>
          <a:custGeom>
            <a:avLst/>
            <a:gdLst/>
            <a:ahLst/>
            <a:cxnLst/>
            <a:rect l="l" t="t" r="r" b="b"/>
            <a:pathLst>
              <a:path w="964181" h="1626686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309</Words>
  <Application>Microsoft Office PowerPoint</Application>
  <PresentationFormat>Custom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Itim</vt:lpstr>
      <vt:lpstr>Childos Arabic</vt:lpstr>
      <vt:lpstr>Dekko</vt:lpstr>
      <vt:lpstr>Sedgwick Ave</vt:lpstr>
      <vt:lpstr>Ink Free</vt:lpstr>
      <vt:lpstr>Arial</vt:lpstr>
      <vt:lpstr>Ballpoint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Brainstorm</dc:title>
  <cp:lastModifiedBy>Hasan Abbasov</cp:lastModifiedBy>
  <cp:revision>3</cp:revision>
  <dcterms:created xsi:type="dcterms:W3CDTF">2006-08-16T00:00:00Z</dcterms:created>
  <dcterms:modified xsi:type="dcterms:W3CDTF">2024-08-16T19:24:16Z</dcterms:modified>
  <dc:identifier>DAGOCj_rhYg</dc:identifier>
</cp:coreProperties>
</file>